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E5E10-C60E-4251-A3CE-1A93725F0B7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EF32689-8417-4EA8-8B2C-B479227F3A86}">
      <dgm:prSet phldrT="[Text]"/>
      <dgm:spPr/>
      <dgm:t>
        <a:bodyPr/>
        <a:lstStyle/>
        <a:p>
          <a:r>
            <a:rPr lang="en-GB" dirty="0"/>
            <a:t>1</a:t>
          </a:r>
          <a:endParaRPr lang="en-IN" dirty="0"/>
        </a:p>
      </dgm:t>
    </dgm:pt>
    <dgm:pt modelId="{9E31577C-1CE4-460F-A1A8-3162AA7665BC}" type="parTrans" cxnId="{66AB670B-E402-4608-92BF-24ED5BCCD80F}">
      <dgm:prSet/>
      <dgm:spPr/>
      <dgm:t>
        <a:bodyPr/>
        <a:lstStyle/>
        <a:p>
          <a:endParaRPr lang="en-IN"/>
        </a:p>
      </dgm:t>
    </dgm:pt>
    <dgm:pt modelId="{CF3B819B-F7AD-455F-A9E2-87DB69BC0D67}" type="sibTrans" cxnId="{66AB670B-E402-4608-92BF-24ED5BCCD80F}">
      <dgm:prSet/>
      <dgm:spPr/>
      <dgm:t>
        <a:bodyPr/>
        <a:lstStyle/>
        <a:p>
          <a:endParaRPr lang="en-IN"/>
        </a:p>
      </dgm:t>
    </dgm:pt>
    <dgm:pt modelId="{5561E522-F781-4857-8DDA-5AED990762AA}">
      <dgm:prSet phldrT="[Text]"/>
      <dgm:spPr/>
      <dgm:t>
        <a:bodyPr/>
        <a:lstStyle/>
        <a:p>
          <a:r>
            <a:rPr lang="en-GB" dirty="0"/>
            <a:t>2</a:t>
          </a:r>
          <a:endParaRPr lang="en-IN" dirty="0"/>
        </a:p>
      </dgm:t>
    </dgm:pt>
    <dgm:pt modelId="{7E9224BE-1902-4CF2-95B8-32FCE0D64E95}" type="parTrans" cxnId="{7F9A9AFD-6AB2-4F9C-8AAE-D51A9A09855F}">
      <dgm:prSet/>
      <dgm:spPr/>
      <dgm:t>
        <a:bodyPr/>
        <a:lstStyle/>
        <a:p>
          <a:endParaRPr lang="en-IN"/>
        </a:p>
      </dgm:t>
    </dgm:pt>
    <dgm:pt modelId="{D507B497-3176-462C-86DD-4BC6DFD4E99E}" type="sibTrans" cxnId="{7F9A9AFD-6AB2-4F9C-8AAE-D51A9A09855F}">
      <dgm:prSet/>
      <dgm:spPr/>
      <dgm:t>
        <a:bodyPr/>
        <a:lstStyle/>
        <a:p>
          <a:endParaRPr lang="en-IN"/>
        </a:p>
      </dgm:t>
    </dgm:pt>
    <dgm:pt modelId="{70916768-F9F6-44DB-A683-D335817CDF4D}">
      <dgm:prSet phldrT="[Text]"/>
      <dgm:spPr/>
      <dgm:t>
        <a:bodyPr/>
        <a:lstStyle/>
        <a:p>
          <a:r>
            <a:rPr lang="en-GB" dirty="0"/>
            <a:t>3</a:t>
          </a:r>
          <a:endParaRPr lang="en-IN" dirty="0"/>
        </a:p>
      </dgm:t>
    </dgm:pt>
    <dgm:pt modelId="{22128F37-BAAA-4D1D-9047-DBF1572A5FAB}" type="parTrans" cxnId="{74675D1B-64FD-4552-9DB1-30B63498A550}">
      <dgm:prSet/>
      <dgm:spPr/>
      <dgm:t>
        <a:bodyPr/>
        <a:lstStyle/>
        <a:p>
          <a:endParaRPr lang="en-IN"/>
        </a:p>
      </dgm:t>
    </dgm:pt>
    <dgm:pt modelId="{E512E8E8-6411-4F3A-83CE-F84831D7725B}" type="sibTrans" cxnId="{74675D1B-64FD-4552-9DB1-30B63498A550}">
      <dgm:prSet/>
      <dgm:spPr/>
      <dgm:t>
        <a:bodyPr/>
        <a:lstStyle/>
        <a:p>
          <a:endParaRPr lang="en-IN"/>
        </a:p>
      </dgm:t>
    </dgm:pt>
    <dgm:pt modelId="{717E16D3-C702-4041-AAFE-D9874A2EA5C2}" type="pres">
      <dgm:prSet presAssocID="{B2AE5E10-C60E-4251-A3CE-1A93725F0B76}" presName="Name0" presStyleCnt="0">
        <dgm:presLayoutVars>
          <dgm:dir/>
          <dgm:animLvl val="lvl"/>
          <dgm:resizeHandles val="exact"/>
        </dgm:presLayoutVars>
      </dgm:prSet>
      <dgm:spPr/>
    </dgm:pt>
    <dgm:pt modelId="{1211E025-497A-43D5-9F8F-7E3FC31BDE70}" type="pres">
      <dgm:prSet presAssocID="{CEF32689-8417-4EA8-8B2C-B479227F3A86}" presName="Name8" presStyleCnt="0"/>
      <dgm:spPr/>
    </dgm:pt>
    <dgm:pt modelId="{5B3684BB-A88B-4FC6-9519-37E497EE70A1}" type="pres">
      <dgm:prSet presAssocID="{CEF32689-8417-4EA8-8B2C-B479227F3A86}" presName="level" presStyleLbl="node1" presStyleIdx="0" presStyleCnt="3">
        <dgm:presLayoutVars>
          <dgm:chMax val="1"/>
          <dgm:bulletEnabled val="1"/>
        </dgm:presLayoutVars>
      </dgm:prSet>
      <dgm:spPr/>
    </dgm:pt>
    <dgm:pt modelId="{73E89803-A16A-4AF8-8E26-7ACDEB5DDDC2}" type="pres">
      <dgm:prSet presAssocID="{CEF32689-8417-4EA8-8B2C-B479227F3A8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C47A032-D709-4919-B134-7D655FEC03E5}" type="pres">
      <dgm:prSet presAssocID="{5561E522-F781-4857-8DDA-5AED990762AA}" presName="Name8" presStyleCnt="0"/>
      <dgm:spPr/>
    </dgm:pt>
    <dgm:pt modelId="{EC7A15F0-8105-41E7-AF6B-EF86B946143A}" type="pres">
      <dgm:prSet presAssocID="{5561E522-F781-4857-8DDA-5AED990762AA}" presName="level" presStyleLbl="node1" presStyleIdx="1" presStyleCnt="3">
        <dgm:presLayoutVars>
          <dgm:chMax val="1"/>
          <dgm:bulletEnabled val="1"/>
        </dgm:presLayoutVars>
      </dgm:prSet>
      <dgm:spPr/>
    </dgm:pt>
    <dgm:pt modelId="{527653E7-E57F-499C-BCF6-CD8355CA2ABD}" type="pres">
      <dgm:prSet presAssocID="{5561E522-F781-4857-8DDA-5AED990762A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21D3CE6-9BFB-4025-B910-5BB8E9CFAF6C}" type="pres">
      <dgm:prSet presAssocID="{70916768-F9F6-44DB-A683-D335817CDF4D}" presName="Name8" presStyleCnt="0"/>
      <dgm:spPr/>
    </dgm:pt>
    <dgm:pt modelId="{690AFF1C-2BDB-4645-ACCE-5BC3B1ED6224}" type="pres">
      <dgm:prSet presAssocID="{70916768-F9F6-44DB-A683-D335817CDF4D}" presName="level" presStyleLbl="node1" presStyleIdx="2" presStyleCnt="3">
        <dgm:presLayoutVars>
          <dgm:chMax val="1"/>
          <dgm:bulletEnabled val="1"/>
        </dgm:presLayoutVars>
      </dgm:prSet>
      <dgm:spPr/>
    </dgm:pt>
    <dgm:pt modelId="{D5340927-F854-473D-9D8D-F74C58F3FDFE}" type="pres">
      <dgm:prSet presAssocID="{70916768-F9F6-44DB-A683-D335817CDF4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1EE3906-15A2-4722-812A-44A0F5DE7EC7}" type="presOf" srcId="{70916768-F9F6-44DB-A683-D335817CDF4D}" destId="{690AFF1C-2BDB-4645-ACCE-5BC3B1ED6224}" srcOrd="0" destOrd="0" presId="urn:microsoft.com/office/officeart/2005/8/layout/pyramid1"/>
    <dgm:cxn modelId="{66AB670B-E402-4608-92BF-24ED5BCCD80F}" srcId="{B2AE5E10-C60E-4251-A3CE-1A93725F0B76}" destId="{CEF32689-8417-4EA8-8B2C-B479227F3A86}" srcOrd="0" destOrd="0" parTransId="{9E31577C-1CE4-460F-A1A8-3162AA7665BC}" sibTransId="{CF3B819B-F7AD-455F-A9E2-87DB69BC0D67}"/>
    <dgm:cxn modelId="{1A9D9C0D-A9A8-415D-BC22-680A903B6795}" type="presOf" srcId="{70916768-F9F6-44DB-A683-D335817CDF4D}" destId="{D5340927-F854-473D-9D8D-F74C58F3FDFE}" srcOrd="1" destOrd="0" presId="urn:microsoft.com/office/officeart/2005/8/layout/pyramid1"/>
    <dgm:cxn modelId="{74675D1B-64FD-4552-9DB1-30B63498A550}" srcId="{B2AE5E10-C60E-4251-A3CE-1A93725F0B76}" destId="{70916768-F9F6-44DB-A683-D335817CDF4D}" srcOrd="2" destOrd="0" parTransId="{22128F37-BAAA-4D1D-9047-DBF1572A5FAB}" sibTransId="{E512E8E8-6411-4F3A-83CE-F84831D7725B}"/>
    <dgm:cxn modelId="{AE6CB81B-32C9-4445-8A74-5EFD8C8C811B}" type="presOf" srcId="{5561E522-F781-4857-8DDA-5AED990762AA}" destId="{527653E7-E57F-499C-BCF6-CD8355CA2ABD}" srcOrd="1" destOrd="0" presId="urn:microsoft.com/office/officeart/2005/8/layout/pyramid1"/>
    <dgm:cxn modelId="{80B20E46-505A-41F4-B753-20E21B5AA5C1}" type="presOf" srcId="{5561E522-F781-4857-8DDA-5AED990762AA}" destId="{EC7A15F0-8105-41E7-AF6B-EF86B946143A}" srcOrd="0" destOrd="0" presId="urn:microsoft.com/office/officeart/2005/8/layout/pyramid1"/>
    <dgm:cxn modelId="{F21200E4-F37C-4834-8412-4B61D102A4D3}" type="presOf" srcId="{CEF32689-8417-4EA8-8B2C-B479227F3A86}" destId="{5B3684BB-A88B-4FC6-9519-37E497EE70A1}" srcOrd="0" destOrd="0" presId="urn:microsoft.com/office/officeart/2005/8/layout/pyramid1"/>
    <dgm:cxn modelId="{3A0C9AF0-F1FF-4828-AE6C-39DD2C027920}" type="presOf" srcId="{CEF32689-8417-4EA8-8B2C-B479227F3A86}" destId="{73E89803-A16A-4AF8-8E26-7ACDEB5DDDC2}" srcOrd="1" destOrd="0" presId="urn:microsoft.com/office/officeart/2005/8/layout/pyramid1"/>
    <dgm:cxn modelId="{BBE8AEF4-8289-4D23-A82F-7EC941579175}" type="presOf" srcId="{B2AE5E10-C60E-4251-A3CE-1A93725F0B76}" destId="{717E16D3-C702-4041-AAFE-D9874A2EA5C2}" srcOrd="0" destOrd="0" presId="urn:microsoft.com/office/officeart/2005/8/layout/pyramid1"/>
    <dgm:cxn modelId="{7F9A9AFD-6AB2-4F9C-8AAE-D51A9A09855F}" srcId="{B2AE5E10-C60E-4251-A3CE-1A93725F0B76}" destId="{5561E522-F781-4857-8DDA-5AED990762AA}" srcOrd="1" destOrd="0" parTransId="{7E9224BE-1902-4CF2-95B8-32FCE0D64E95}" sibTransId="{D507B497-3176-462C-86DD-4BC6DFD4E99E}"/>
    <dgm:cxn modelId="{86F92D53-0263-48E6-8F91-D5687C7634BC}" type="presParOf" srcId="{717E16D3-C702-4041-AAFE-D9874A2EA5C2}" destId="{1211E025-497A-43D5-9F8F-7E3FC31BDE70}" srcOrd="0" destOrd="0" presId="urn:microsoft.com/office/officeart/2005/8/layout/pyramid1"/>
    <dgm:cxn modelId="{80EFB252-A275-4432-B186-D23BA32F0955}" type="presParOf" srcId="{1211E025-497A-43D5-9F8F-7E3FC31BDE70}" destId="{5B3684BB-A88B-4FC6-9519-37E497EE70A1}" srcOrd="0" destOrd="0" presId="urn:microsoft.com/office/officeart/2005/8/layout/pyramid1"/>
    <dgm:cxn modelId="{D9F7982E-8E2E-4295-B264-4E86280E5E11}" type="presParOf" srcId="{1211E025-497A-43D5-9F8F-7E3FC31BDE70}" destId="{73E89803-A16A-4AF8-8E26-7ACDEB5DDDC2}" srcOrd="1" destOrd="0" presId="urn:microsoft.com/office/officeart/2005/8/layout/pyramid1"/>
    <dgm:cxn modelId="{B9FB78E9-0997-4DF3-93BD-4917B51FAFBF}" type="presParOf" srcId="{717E16D3-C702-4041-AAFE-D9874A2EA5C2}" destId="{3C47A032-D709-4919-B134-7D655FEC03E5}" srcOrd="1" destOrd="0" presId="urn:microsoft.com/office/officeart/2005/8/layout/pyramid1"/>
    <dgm:cxn modelId="{F2D4C0F1-2CA8-48C0-9D69-7A6E2B5DDDFF}" type="presParOf" srcId="{3C47A032-D709-4919-B134-7D655FEC03E5}" destId="{EC7A15F0-8105-41E7-AF6B-EF86B946143A}" srcOrd="0" destOrd="0" presId="urn:microsoft.com/office/officeart/2005/8/layout/pyramid1"/>
    <dgm:cxn modelId="{206BF05D-8C24-4770-BFBE-0A3258221F87}" type="presParOf" srcId="{3C47A032-D709-4919-B134-7D655FEC03E5}" destId="{527653E7-E57F-499C-BCF6-CD8355CA2ABD}" srcOrd="1" destOrd="0" presId="urn:microsoft.com/office/officeart/2005/8/layout/pyramid1"/>
    <dgm:cxn modelId="{47DD836E-986B-4D88-9E64-5939C1D80C2A}" type="presParOf" srcId="{717E16D3-C702-4041-AAFE-D9874A2EA5C2}" destId="{121D3CE6-9BFB-4025-B910-5BB8E9CFAF6C}" srcOrd="2" destOrd="0" presId="urn:microsoft.com/office/officeart/2005/8/layout/pyramid1"/>
    <dgm:cxn modelId="{D885F1DA-DCDB-4AED-9E9C-B5A863C02CCD}" type="presParOf" srcId="{121D3CE6-9BFB-4025-B910-5BB8E9CFAF6C}" destId="{690AFF1C-2BDB-4645-ACCE-5BC3B1ED6224}" srcOrd="0" destOrd="0" presId="urn:microsoft.com/office/officeart/2005/8/layout/pyramid1"/>
    <dgm:cxn modelId="{D12AE7EE-EFAA-48B2-A34B-267A756CF8A1}" type="presParOf" srcId="{121D3CE6-9BFB-4025-B910-5BB8E9CFAF6C}" destId="{D5340927-F854-473D-9D8D-F74C58F3FDF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29C09C-742B-49C6-9492-32E520D15E30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000C91E0-CBAB-45FC-9576-554B3C9B18CF}">
      <dgm:prSet phldrT="[Text]"/>
      <dgm:spPr/>
      <dgm:t>
        <a:bodyPr/>
        <a:lstStyle/>
        <a:p>
          <a:r>
            <a:rPr lang="en-GB" dirty="0"/>
            <a:t>1</a:t>
          </a:r>
          <a:endParaRPr lang="en-IN" dirty="0"/>
        </a:p>
      </dgm:t>
    </dgm:pt>
    <dgm:pt modelId="{6E0D4ADA-76B4-403D-841C-F47915CA3A23}" type="parTrans" cxnId="{2C65768C-1363-4487-92FC-B47FEDA785CC}">
      <dgm:prSet/>
      <dgm:spPr/>
      <dgm:t>
        <a:bodyPr/>
        <a:lstStyle/>
        <a:p>
          <a:endParaRPr lang="en-IN"/>
        </a:p>
      </dgm:t>
    </dgm:pt>
    <dgm:pt modelId="{49949555-E2D6-4B1E-83E2-4716533AA65D}" type="sibTrans" cxnId="{2C65768C-1363-4487-92FC-B47FEDA785CC}">
      <dgm:prSet/>
      <dgm:spPr/>
      <dgm:t>
        <a:bodyPr/>
        <a:lstStyle/>
        <a:p>
          <a:endParaRPr lang="en-IN"/>
        </a:p>
      </dgm:t>
    </dgm:pt>
    <dgm:pt modelId="{504C4152-04BB-46BE-9BD8-6251FE5A3D90}">
      <dgm:prSet phldrT="[Text]"/>
      <dgm:spPr/>
      <dgm:t>
        <a:bodyPr/>
        <a:lstStyle/>
        <a:p>
          <a:r>
            <a:rPr lang="en-GB" dirty="0"/>
            <a:t>2</a:t>
          </a:r>
          <a:endParaRPr lang="en-IN" dirty="0"/>
        </a:p>
      </dgm:t>
    </dgm:pt>
    <dgm:pt modelId="{CA6D3DF4-D755-4C01-81D4-871E1DB2C7A6}" type="parTrans" cxnId="{6842E7B7-1EC7-4B85-B217-AC1EB054AC9B}">
      <dgm:prSet/>
      <dgm:spPr/>
      <dgm:t>
        <a:bodyPr/>
        <a:lstStyle/>
        <a:p>
          <a:endParaRPr lang="en-IN"/>
        </a:p>
      </dgm:t>
    </dgm:pt>
    <dgm:pt modelId="{C6CEEF2B-28F7-4658-8468-5E36BF0BFDD0}" type="sibTrans" cxnId="{6842E7B7-1EC7-4B85-B217-AC1EB054AC9B}">
      <dgm:prSet/>
      <dgm:spPr/>
      <dgm:t>
        <a:bodyPr/>
        <a:lstStyle/>
        <a:p>
          <a:endParaRPr lang="en-IN"/>
        </a:p>
      </dgm:t>
    </dgm:pt>
    <dgm:pt modelId="{54AA99CB-8BC7-49B5-93DD-47D5BB7F8798}" type="pres">
      <dgm:prSet presAssocID="{6A29C09C-742B-49C6-9492-32E520D15E30}" presName="Name0" presStyleCnt="0">
        <dgm:presLayoutVars>
          <dgm:dir/>
          <dgm:animLvl val="lvl"/>
          <dgm:resizeHandles val="exact"/>
        </dgm:presLayoutVars>
      </dgm:prSet>
      <dgm:spPr/>
    </dgm:pt>
    <dgm:pt modelId="{7C24CA34-B878-4143-814F-F8417F88E8DD}" type="pres">
      <dgm:prSet presAssocID="{000C91E0-CBAB-45FC-9576-554B3C9B18CF}" presName="parTxOnly" presStyleLbl="node1" presStyleIdx="0" presStyleCnt="2" custScaleX="41863" custScaleY="17827" custLinFactNeighborX="-68927" custLinFactNeighborY="3808">
        <dgm:presLayoutVars>
          <dgm:chMax val="0"/>
          <dgm:chPref val="0"/>
          <dgm:bulletEnabled val="1"/>
        </dgm:presLayoutVars>
      </dgm:prSet>
      <dgm:spPr/>
    </dgm:pt>
    <dgm:pt modelId="{1123B85E-6854-4F7C-B0C3-57D6C1E7FD62}" type="pres">
      <dgm:prSet presAssocID="{49949555-E2D6-4B1E-83E2-4716533AA65D}" presName="parTxOnlySpace" presStyleCnt="0"/>
      <dgm:spPr/>
    </dgm:pt>
    <dgm:pt modelId="{3B8EBF15-DC12-431C-A596-83D28B873B7D}" type="pres">
      <dgm:prSet presAssocID="{504C4152-04BB-46BE-9BD8-6251FE5A3D90}" presName="parTxOnly" presStyleLbl="node1" presStyleIdx="1" presStyleCnt="2" custScaleX="38930" custScaleY="15595" custLinFactNeighborX="24627" custLinFactNeighborY="4514">
        <dgm:presLayoutVars>
          <dgm:chMax val="0"/>
          <dgm:chPref val="0"/>
          <dgm:bulletEnabled val="1"/>
        </dgm:presLayoutVars>
      </dgm:prSet>
      <dgm:spPr/>
    </dgm:pt>
  </dgm:ptLst>
  <dgm:cxnLst>
    <dgm:cxn modelId="{C6EAA105-8440-43D5-B8C5-E3886C9B794B}" type="presOf" srcId="{504C4152-04BB-46BE-9BD8-6251FE5A3D90}" destId="{3B8EBF15-DC12-431C-A596-83D28B873B7D}" srcOrd="0" destOrd="0" presId="urn:microsoft.com/office/officeart/2005/8/layout/chevron1"/>
    <dgm:cxn modelId="{545AEA80-1357-4CA3-848D-9B1B1019564F}" type="presOf" srcId="{000C91E0-CBAB-45FC-9576-554B3C9B18CF}" destId="{7C24CA34-B878-4143-814F-F8417F88E8DD}" srcOrd="0" destOrd="0" presId="urn:microsoft.com/office/officeart/2005/8/layout/chevron1"/>
    <dgm:cxn modelId="{2C65768C-1363-4487-92FC-B47FEDA785CC}" srcId="{6A29C09C-742B-49C6-9492-32E520D15E30}" destId="{000C91E0-CBAB-45FC-9576-554B3C9B18CF}" srcOrd="0" destOrd="0" parTransId="{6E0D4ADA-76B4-403D-841C-F47915CA3A23}" sibTransId="{49949555-E2D6-4B1E-83E2-4716533AA65D}"/>
    <dgm:cxn modelId="{88BB3BB7-99A3-4833-BA6F-D557EC248059}" type="presOf" srcId="{6A29C09C-742B-49C6-9492-32E520D15E30}" destId="{54AA99CB-8BC7-49B5-93DD-47D5BB7F8798}" srcOrd="0" destOrd="0" presId="urn:microsoft.com/office/officeart/2005/8/layout/chevron1"/>
    <dgm:cxn modelId="{6842E7B7-1EC7-4B85-B217-AC1EB054AC9B}" srcId="{6A29C09C-742B-49C6-9492-32E520D15E30}" destId="{504C4152-04BB-46BE-9BD8-6251FE5A3D90}" srcOrd="1" destOrd="0" parTransId="{CA6D3DF4-D755-4C01-81D4-871E1DB2C7A6}" sibTransId="{C6CEEF2B-28F7-4658-8468-5E36BF0BFDD0}"/>
    <dgm:cxn modelId="{34FCC662-42DF-41D3-AF18-AC1E9E895ECE}" type="presParOf" srcId="{54AA99CB-8BC7-49B5-93DD-47D5BB7F8798}" destId="{7C24CA34-B878-4143-814F-F8417F88E8DD}" srcOrd="0" destOrd="0" presId="urn:microsoft.com/office/officeart/2005/8/layout/chevron1"/>
    <dgm:cxn modelId="{5FC3FFFA-73B7-48EE-90D5-04499A6BD136}" type="presParOf" srcId="{54AA99CB-8BC7-49B5-93DD-47D5BB7F8798}" destId="{1123B85E-6854-4F7C-B0C3-57D6C1E7FD62}" srcOrd="1" destOrd="0" presId="urn:microsoft.com/office/officeart/2005/8/layout/chevron1"/>
    <dgm:cxn modelId="{D6C9FA45-AFE8-4430-A27D-F217C690D254}" type="presParOf" srcId="{54AA99CB-8BC7-49B5-93DD-47D5BB7F8798}" destId="{3B8EBF15-DC12-431C-A596-83D28B873B7D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684BB-A88B-4FC6-9519-37E497EE70A1}">
      <dsp:nvSpPr>
        <dsp:cNvPr id="0" name=""/>
        <dsp:cNvSpPr/>
      </dsp:nvSpPr>
      <dsp:spPr>
        <a:xfrm>
          <a:off x="1748617" y="0"/>
          <a:ext cx="1748617" cy="1454573"/>
        </a:xfrm>
        <a:prstGeom prst="trapezoid">
          <a:avLst>
            <a:gd name="adj" fmla="val 6010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1</a:t>
          </a:r>
          <a:endParaRPr lang="en-IN" sz="6500" kern="1200" dirty="0"/>
        </a:p>
      </dsp:txBody>
      <dsp:txXfrm>
        <a:off x="1748617" y="0"/>
        <a:ext cx="1748617" cy="1454573"/>
      </dsp:txXfrm>
    </dsp:sp>
    <dsp:sp modelId="{EC7A15F0-8105-41E7-AF6B-EF86B946143A}">
      <dsp:nvSpPr>
        <dsp:cNvPr id="0" name=""/>
        <dsp:cNvSpPr/>
      </dsp:nvSpPr>
      <dsp:spPr>
        <a:xfrm>
          <a:off x="874308" y="1454573"/>
          <a:ext cx="3497234" cy="1454573"/>
        </a:xfrm>
        <a:prstGeom prst="trapezoid">
          <a:avLst>
            <a:gd name="adj" fmla="val 6010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2</a:t>
          </a:r>
          <a:endParaRPr lang="en-IN" sz="6500" kern="1200" dirty="0"/>
        </a:p>
      </dsp:txBody>
      <dsp:txXfrm>
        <a:off x="1486324" y="1454573"/>
        <a:ext cx="2273202" cy="1454573"/>
      </dsp:txXfrm>
    </dsp:sp>
    <dsp:sp modelId="{690AFF1C-2BDB-4645-ACCE-5BC3B1ED6224}">
      <dsp:nvSpPr>
        <dsp:cNvPr id="0" name=""/>
        <dsp:cNvSpPr/>
      </dsp:nvSpPr>
      <dsp:spPr>
        <a:xfrm>
          <a:off x="0" y="2909146"/>
          <a:ext cx="5245851" cy="1454573"/>
        </a:xfrm>
        <a:prstGeom prst="trapezoid">
          <a:avLst>
            <a:gd name="adj" fmla="val 6010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3</a:t>
          </a:r>
          <a:endParaRPr lang="en-IN" sz="6500" kern="1200" dirty="0"/>
        </a:p>
      </dsp:txBody>
      <dsp:txXfrm>
        <a:off x="918023" y="2909146"/>
        <a:ext cx="3409803" cy="1454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4CA34-B878-4143-814F-F8417F88E8DD}">
      <dsp:nvSpPr>
        <dsp:cNvPr id="0" name=""/>
        <dsp:cNvSpPr/>
      </dsp:nvSpPr>
      <dsp:spPr>
        <a:xfrm>
          <a:off x="934019" y="909372"/>
          <a:ext cx="5070920" cy="8637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/>
            <a:t>1</a:t>
          </a:r>
          <a:endParaRPr lang="en-IN" sz="4500" kern="1200" dirty="0"/>
        </a:p>
      </dsp:txBody>
      <dsp:txXfrm>
        <a:off x="1365901" y="909372"/>
        <a:ext cx="4207157" cy="863763"/>
      </dsp:txXfrm>
    </dsp:sp>
    <dsp:sp modelId="{3B8EBF15-DC12-431C-A596-83D28B873B7D}">
      <dsp:nvSpPr>
        <dsp:cNvPr id="0" name=""/>
        <dsp:cNvSpPr/>
      </dsp:nvSpPr>
      <dsp:spPr>
        <a:xfrm>
          <a:off x="5926858" y="997652"/>
          <a:ext cx="4715641" cy="7556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/>
            <a:t>2</a:t>
          </a:r>
          <a:endParaRPr lang="en-IN" sz="4500" kern="1200" dirty="0"/>
        </a:p>
      </dsp:txBody>
      <dsp:txXfrm>
        <a:off x="6304667" y="997652"/>
        <a:ext cx="3960024" cy="755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1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29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08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7758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06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26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00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27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5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1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8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9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2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4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85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4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49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011" y="178415"/>
            <a:ext cx="99525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Growth Strategies: </a:t>
            </a:r>
            <a:r>
              <a:rPr lang="en-GB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Fueling</a:t>
            </a:r>
            <a:r>
              <a:rPr lang="en-GB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Your Business Expansion</a:t>
            </a:r>
            <a:endParaRPr lang="en-IN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E7986D-BBB1-4464-9727-934425069FE9}"/>
              </a:ext>
            </a:extLst>
          </p:cNvPr>
          <p:cNvSpPr txBox="1"/>
          <p:nvPr/>
        </p:nvSpPr>
        <p:spPr>
          <a:xfrm>
            <a:off x="7218815" y="4819461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latin typeface="Algerian" panose="04020705040A02060702" pitchFamily="82" charset="0"/>
              </a:rPr>
              <a:t>PRESENTED BY :-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8FA501-AFA4-1310-21CD-0EB510FD0220}"/>
              </a:ext>
            </a:extLst>
          </p:cNvPr>
          <p:cNvSpPr txBox="1"/>
          <p:nvPr/>
        </p:nvSpPr>
        <p:spPr>
          <a:xfrm>
            <a:off x="7298226" y="5281126"/>
            <a:ext cx="4512774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IN" sz="2000" dirty="0"/>
              <a:t>PRATIK BANKA             PC23MBA013</a:t>
            </a:r>
          </a:p>
          <a:p>
            <a:r>
              <a:rPr lang="en-IN" sz="2000" dirty="0"/>
              <a:t>PRITI SHARMA              PC23MBA016</a:t>
            </a:r>
          </a:p>
          <a:p>
            <a:r>
              <a:rPr lang="en-IN" sz="2000" dirty="0"/>
              <a:t>KANEEZ FATIMA           PC23MBA023</a:t>
            </a:r>
          </a:p>
          <a:p>
            <a:r>
              <a:rPr lang="en-IN" sz="2000" dirty="0"/>
              <a:t>SMRUTI PANIGRAHI     PC23MBA073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3BDE8A-E16F-DFD0-02C9-85EF3B14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0" y="2057918"/>
            <a:ext cx="6346373" cy="46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188" y="4866083"/>
            <a:ext cx="57900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Increase Subscriber</a:t>
            </a:r>
            <a:r>
              <a:rPr lang="en-GB" dirty="0"/>
              <a:t> </a:t>
            </a:r>
          </a:p>
          <a:p>
            <a:r>
              <a:rPr lang="en-GB" sz="2400" dirty="0"/>
              <a:t>Base Expanding to new markets significantly increased their subscriber base, driving revenue growth</a:t>
            </a:r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4866083"/>
            <a:ext cx="5791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Reduce Content</a:t>
            </a:r>
            <a:r>
              <a:rPr lang="en-GB" dirty="0"/>
              <a:t> </a:t>
            </a:r>
          </a:p>
          <a:p>
            <a:r>
              <a:rPr lang="en-GB" sz="2400" dirty="0"/>
              <a:t>Costs Global distribution helped Netflix negotiate better licensing deals and produce original content at lower costs.</a:t>
            </a:r>
            <a:endParaRPr lang="en-IN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9" y="0"/>
            <a:ext cx="11648311" cy="20191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2188" y="1935122"/>
            <a:ext cx="11344992" cy="14575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Objectives and Outcomes of Netflix's Strategy</a:t>
            </a:r>
            <a:endParaRPr lang="en-IN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927595811"/>
              </p:ext>
            </p:extLst>
          </p:nvPr>
        </p:nvGraphicFramePr>
        <p:xfrm>
          <a:off x="0" y="2743200"/>
          <a:ext cx="12113131" cy="231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6521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536" y="2112218"/>
            <a:ext cx="117842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Assess Resources</a:t>
            </a:r>
          </a:p>
          <a:p>
            <a:pPr algn="ctr"/>
            <a:r>
              <a:rPr lang="en-GB" sz="2400" dirty="0"/>
              <a:t>Evaluate financial capabilities, infrastructure, and expertise before selecting a growth strategy.</a:t>
            </a:r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94433" y="3948173"/>
            <a:ext cx="1178420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Market Analysis</a:t>
            </a:r>
          </a:p>
          <a:p>
            <a:pPr algn="ctr"/>
            <a:r>
              <a:rPr lang="en-GB" sz="2400" dirty="0"/>
              <a:t>Understand market conditions, competition, and customer needs to guide strategy development.</a:t>
            </a:r>
            <a:endParaRPr lang="en-I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" y="5871099"/>
            <a:ext cx="1143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Long-Term Vision</a:t>
            </a:r>
          </a:p>
          <a:p>
            <a:pPr algn="ctr"/>
            <a:r>
              <a:rPr lang="en-GB" sz="2400" dirty="0"/>
              <a:t>Align growth strategy with long-term business objectives and growth goals.</a:t>
            </a:r>
            <a:endParaRPr lang="en-IN" sz="2400" dirty="0"/>
          </a:p>
        </p:txBody>
      </p:sp>
      <p:sp>
        <p:nvSpPr>
          <p:cNvPr id="7" name="Rectangle 6"/>
          <p:cNvSpPr/>
          <p:nvPr/>
        </p:nvSpPr>
        <p:spPr>
          <a:xfrm>
            <a:off x="194433" y="1"/>
            <a:ext cx="117842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Conclusion: Choosing the Right Growth Strategy</a:t>
            </a:r>
            <a:endParaRPr lang="en-IN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0011" y="5269027"/>
            <a:ext cx="41229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/>
              <a:t>3</a:t>
            </a:r>
            <a:endParaRPr lang="en-IN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610467" y="3354088"/>
            <a:ext cx="37183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  <a:endParaRPr lang="en-IN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5570011" y="1579643"/>
            <a:ext cx="41229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3200" dirty="0"/>
              <a:t>1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17057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281A57-B827-52C3-F04B-A0CC722B9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4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73A95-79FA-6E98-025C-9E927F884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6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CONTENT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C2C59-A8D5-C999-9880-FEBBCF01015C}"/>
              </a:ext>
            </a:extLst>
          </p:cNvPr>
          <p:cNvSpPr txBox="1"/>
          <p:nvPr/>
        </p:nvSpPr>
        <p:spPr>
          <a:xfrm>
            <a:off x="401217" y="2202024"/>
            <a:ext cx="85763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200" dirty="0">
                <a:latin typeface="Book Antiqua" panose="02040602050305030304" pitchFamily="18" charset="0"/>
              </a:rPr>
              <a:t>DEFINITION OF GROWTH STRATEGIES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200" dirty="0">
                <a:latin typeface="Book Antiqua" panose="02040602050305030304" pitchFamily="18" charset="0"/>
              </a:rPr>
              <a:t>OBJECTIVES OF GROWTH STATEGIES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200" dirty="0">
                <a:latin typeface="Book Antiqua" panose="02040602050305030304" pitchFamily="18" charset="0"/>
              </a:rPr>
              <a:t>TYPES OF GROWTH STRATEGIES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200" dirty="0">
                <a:latin typeface="Book Antiqua" panose="02040602050305030304" pitchFamily="18" charset="0"/>
              </a:rPr>
              <a:t>IT’S DIVERSIFICATION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200" dirty="0">
                <a:latin typeface="Book Antiqua" panose="02040602050305030304" pitchFamily="18" charset="0"/>
              </a:rPr>
              <a:t>CASE STUDY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IN" sz="3200" dirty="0">
                <a:latin typeface="Book Antiqua" panose="02040602050305030304" pitchFamily="18" charset="0"/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406054971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67543"/>
            <a:ext cx="12192000" cy="5867399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Book Antiqua" panose="02040602050305030304" pitchFamily="18" charset="0"/>
              </a:rPr>
              <a:t>A growth strategy is a plan of action designed to achieve growth in sales, revenue, market share, or profitability.</a:t>
            </a:r>
            <a:br>
              <a:rPr lang="en-GB" sz="2800" dirty="0">
                <a:latin typeface="Book Antiqua" panose="02040602050305030304" pitchFamily="18" charset="0"/>
              </a:rPr>
            </a:br>
            <a:br>
              <a:rPr lang="en-GB" sz="2800" dirty="0">
                <a:latin typeface="Book Antiqua" panose="02040602050305030304" pitchFamily="18" charset="0"/>
              </a:rPr>
            </a:br>
            <a:r>
              <a:rPr lang="en-GB" sz="2800" dirty="0">
                <a:latin typeface="Book Antiqua" panose="02040602050305030304" pitchFamily="18" charset="0"/>
              </a:rPr>
              <a:t> It involves identifying opportunities, allocating resources, </a:t>
            </a:r>
            <a:br>
              <a:rPr lang="en-GB" sz="2800" dirty="0">
                <a:latin typeface="Book Antiqua" panose="02040602050305030304" pitchFamily="18" charset="0"/>
              </a:rPr>
            </a:br>
            <a:r>
              <a:rPr lang="en-GB" sz="2800" dirty="0">
                <a:latin typeface="Book Antiqua" panose="02040602050305030304" pitchFamily="18" charset="0"/>
              </a:rPr>
              <a:t>And implementing initiatives to drive growth</a:t>
            </a:r>
            <a:r>
              <a:rPr lang="en-GB" sz="4800" dirty="0">
                <a:latin typeface="Book Antiqua" panose="02040602050305030304" pitchFamily="18" charset="0"/>
              </a:rPr>
              <a:t>.</a:t>
            </a:r>
            <a:endParaRPr lang="en-IN" sz="4800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BCD059-877C-2BFD-C4CB-2598F4E1B8C8}"/>
              </a:ext>
            </a:extLst>
          </p:cNvPr>
          <p:cNvSpPr txBox="1"/>
          <p:nvPr/>
        </p:nvSpPr>
        <p:spPr>
          <a:xfrm>
            <a:off x="345231" y="662474"/>
            <a:ext cx="4152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1333169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690" y="2072216"/>
            <a:ext cx="58877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Increase Revenue</a:t>
            </a:r>
          </a:p>
          <a:p>
            <a:r>
              <a:rPr lang="en-GB" sz="2400" dirty="0"/>
              <a:t> The primary goal of growth strategies</a:t>
            </a:r>
          </a:p>
          <a:p>
            <a:r>
              <a:rPr lang="en-GB" sz="2400" dirty="0"/>
              <a:t> is to increase revenue and</a:t>
            </a:r>
          </a:p>
          <a:p>
            <a:r>
              <a:rPr lang="en-GB" sz="2400" dirty="0"/>
              <a:t> profitability, boosting the business's</a:t>
            </a:r>
          </a:p>
          <a:p>
            <a:r>
              <a:rPr lang="en-GB" sz="2400" dirty="0"/>
              <a:t> financial performance.</a:t>
            </a:r>
            <a:endParaRPr lang="en-I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01409" y="2053378"/>
            <a:ext cx="57759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Market Share</a:t>
            </a:r>
          </a:p>
          <a:p>
            <a:r>
              <a:rPr lang="en-GB" sz="2400" dirty="0"/>
              <a:t>Expanding into new markets or capturing more existing customers leads to greater market share, giving a competitive edge. </a:t>
            </a:r>
            <a:endParaRPr lang="en-I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943859" y="4661792"/>
            <a:ext cx="6515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Brand Awareness</a:t>
            </a:r>
          </a:p>
          <a:p>
            <a:r>
              <a:rPr lang="en-GB" sz="2400" dirty="0"/>
              <a:t> Increasing brand awareness through marketing and strategic initiatives helps attract new customers and build stronger relationships.</a:t>
            </a:r>
            <a:endParaRPr lang="en-IN" sz="2400" dirty="0"/>
          </a:p>
        </p:txBody>
      </p:sp>
      <p:sp>
        <p:nvSpPr>
          <p:cNvPr id="9" name="Rectangle 8"/>
          <p:cNvSpPr/>
          <p:nvPr/>
        </p:nvSpPr>
        <p:spPr>
          <a:xfrm>
            <a:off x="-31043" y="262771"/>
            <a:ext cx="107196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5400" b="1" u="sng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Objectives of Growth Strategies</a:t>
            </a:r>
            <a:endParaRPr lang="en-IN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42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u="sng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Types of Growth Strategies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4D15A3-E449-20B7-FB20-B0138A3DFA88}"/>
              </a:ext>
            </a:extLst>
          </p:cNvPr>
          <p:cNvSpPr/>
          <p:nvPr/>
        </p:nvSpPr>
        <p:spPr>
          <a:xfrm>
            <a:off x="1418253" y="1853248"/>
            <a:ext cx="3396343" cy="185100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ORGANIC GROWTH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9730C3-9DAC-8874-4044-452B39470F14}"/>
              </a:ext>
            </a:extLst>
          </p:cNvPr>
          <p:cNvSpPr/>
          <p:nvPr/>
        </p:nvSpPr>
        <p:spPr>
          <a:xfrm>
            <a:off x="5701004" y="3825551"/>
            <a:ext cx="3265714" cy="18665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INORGANIC GROWTH</a:t>
            </a:r>
          </a:p>
        </p:txBody>
      </p:sp>
    </p:spTree>
    <p:extLst>
      <p:ext uri="{BB962C8B-B14F-4D97-AF65-F5344CB8AC3E}">
        <p14:creationId xmlns:p14="http://schemas.microsoft.com/office/powerpoint/2010/main" val="384060557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108" y="446305"/>
            <a:ext cx="11356999" cy="1400530"/>
          </a:xfrm>
        </p:spPr>
        <p:txBody>
          <a:bodyPr/>
          <a:lstStyle/>
          <a:p>
            <a:r>
              <a:rPr lang="en-IN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Organic Growth: Expanding Internally 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613893" y="1829219"/>
            <a:ext cx="514850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/>
              <a:t>Product Development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228129" y="2956434"/>
            <a:ext cx="4663313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/>
              <a:t>Market Penetration 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5117966" y="4094372"/>
            <a:ext cx="457654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/>
              <a:t>Market Expansion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95988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217" y="4559928"/>
            <a:ext cx="4569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lgerian" panose="04020705040A02060702" pitchFamily="82" charset="0"/>
              </a:rPr>
              <a:t>Mergers</a:t>
            </a:r>
            <a:r>
              <a:rPr lang="en-GB" dirty="0"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1976" y="4559929"/>
            <a:ext cx="50227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lgerian" panose="04020705040A02060702" pitchFamily="82" charset="0"/>
              </a:rPr>
              <a:t>Acquisitions</a:t>
            </a:r>
          </a:p>
          <a:p>
            <a:r>
              <a:rPr lang="en-GB" dirty="0"/>
              <a:t> </a:t>
            </a:r>
            <a:endParaRPr lang="en-IN" sz="2800" dirty="0"/>
          </a:p>
        </p:txBody>
      </p:sp>
      <p:sp>
        <p:nvSpPr>
          <p:cNvPr id="7" name="Rectangle 6"/>
          <p:cNvSpPr/>
          <p:nvPr/>
        </p:nvSpPr>
        <p:spPr>
          <a:xfrm>
            <a:off x="1255759" y="185498"/>
            <a:ext cx="8815520" cy="1784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Inorganic Growth: Mergers and Acquisitions </a:t>
            </a:r>
            <a:endParaRPr lang="en-IN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CE258C-81C3-D9B6-C28A-E3F37C81F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487" y="2876413"/>
            <a:ext cx="1856792" cy="110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D8D5D0-C62B-8C45-93E4-D0F8D6D1F808}"/>
              </a:ext>
            </a:extLst>
          </p:cNvPr>
          <p:cNvSpPr txBox="1"/>
          <p:nvPr/>
        </p:nvSpPr>
        <p:spPr>
          <a:xfrm>
            <a:off x="7610146" y="4559929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latin typeface="Algerian" panose="04020705040A02060702" pitchFamily="82" charset="0"/>
              </a:rPr>
              <a:t>Joint Venture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EA33DB-1CEC-AE96-F0C6-8EBD24435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453" y="2876412"/>
            <a:ext cx="1934547" cy="1105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BE8B86-1620-4A61-7918-1BF698D22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76" y="2876412"/>
            <a:ext cx="1856792" cy="110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4234" y="2197575"/>
            <a:ext cx="79577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Reduced Risk </a:t>
            </a:r>
          </a:p>
          <a:p>
            <a:r>
              <a:rPr lang="en-GB" sz="2400" dirty="0"/>
              <a:t>Expanding into different industries mitigates risks associated with a single market or industry.</a:t>
            </a:r>
            <a:endParaRPr lang="en-I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54397" y="5191443"/>
            <a:ext cx="623056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Synergies and Cross-Selling </a:t>
            </a:r>
          </a:p>
          <a:p>
            <a:r>
              <a:rPr lang="en-GB" sz="2400" dirty="0"/>
              <a:t>Leveraging existing customer base and resources for new products and services.</a:t>
            </a:r>
            <a:endParaRPr lang="en-I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754880" y="3680678"/>
            <a:ext cx="822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Increased Revenue</a:t>
            </a:r>
            <a:r>
              <a:rPr lang="en-GB" dirty="0"/>
              <a:t> </a:t>
            </a:r>
          </a:p>
          <a:p>
            <a:r>
              <a:rPr lang="en-GB" sz="2400" dirty="0"/>
              <a:t>Streams Generating revenue from multiple sources creates greater financial stability and resilience</a:t>
            </a:r>
            <a:endParaRPr lang="en-IN" sz="24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3618737"/>
              </p:ext>
            </p:extLst>
          </p:nvPr>
        </p:nvGraphicFramePr>
        <p:xfrm>
          <a:off x="331988" y="2082800"/>
          <a:ext cx="5245851" cy="4363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-1" y="98922"/>
            <a:ext cx="103632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Diversification: Entering New Markets</a:t>
            </a:r>
          </a:p>
        </p:txBody>
      </p:sp>
    </p:spTree>
    <p:extLst>
      <p:ext uri="{BB962C8B-B14F-4D97-AF65-F5344CB8AC3E}">
        <p14:creationId xmlns:p14="http://schemas.microsoft.com/office/powerpoint/2010/main" val="336797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Graphic spid="7" grpId="0">
        <p:bldAsOne/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48640" y="224134"/>
            <a:ext cx="11612880" cy="7817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Case Study: Netflix's Global Expansion</a:t>
            </a:r>
            <a:endParaRPr lang="en-IN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86" y="1401007"/>
            <a:ext cx="4046220" cy="49282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77162" y="1549836"/>
            <a:ext cx="312906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</a:t>
            </a:r>
            <a:endParaRPr lang="en-IN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899567" y="1919168"/>
            <a:ext cx="34048" cy="1576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43114" y="3495794"/>
            <a:ext cx="312906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endParaRPr lang="en-IN" dirty="0"/>
          </a:p>
        </p:txBody>
      </p:sp>
      <p:cxnSp>
        <p:nvCxnSpPr>
          <p:cNvPr id="16" name="Straight Connector 15"/>
          <p:cNvCxnSpPr>
            <a:stCxn id="14" idx="2"/>
          </p:cNvCxnSpPr>
          <p:nvPr/>
        </p:nvCxnSpPr>
        <p:spPr>
          <a:xfrm>
            <a:off x="4899567" y="3865126"/>
            <a:ext cx="0" cy="1330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60138" y="5195805"/>
            <a:ext cx="312906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5993743" y="1531163"/>
            <a:ext cx="55549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2010 </a:t>
            </a:r>
          </a:p>
          <a:p>
            <a:r>
              <a:rPr lang="en-GB" sz="2400" dirty="0"/>
              <a:t>Netflix launches international streaming services in Canada, Latin America, and the Caribbean</a:t>
            </a:r>
            <a:r>
              <a:rPr lang="en-GB" dirty="0"/>
              <a:t>.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 rot="10800000" flipV="1">
            <a:off x="5993743" y="3419088"/>
            <a:ext cx="5102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2012 </a:t>
            </a:r>
          </a:p>
          <a:p>
            <a:r>
              <a:rPr lang="en-GB" sz="2400" dirty="0"/>
              <a:t>Expansion into Europe and Asia-Pacific, gaining significant global momentum.</a:t>
            </a:r>
            <a:endParaRPr lang="en-IN" sz="2400" dirty="0"/>
          </a:p>
        </p:txBody>
      </p:sp>
      <p:sp>
        <p:nvSpPr>
          <p:cNvPr id="21" name="TextBox 20"/>
          <p:cNvSpPr txBox="1"/>
          <p:nvPr/>
        </p:nvSpPr>
        <p:spPr>
          <a:xfrm rot="10800000" flipV="1">
            <a:off x="5993743" y="5195805"/>
            <a:ext cx="56534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2016</a:t>
            </a:r>
          </a:p>
          <a:p>
            <a:r>
              <a:rPr lang="en-GB" sz="2400" dirty="0"/>
              <a:t> Over 100 million global subscribers, highlighting the success of their international strategy.</a:t>
            </a:r>
            <a:endParaRPr lang="en-IN" sz="2400" dirty="0"/>
          </a:p>
        </p:txBody>
      </p:sp>
      <p:cxnSp>
        <p:nvCxnSpPr>
          <p:cNvPr id="23" name="Straight Connector 22"/>
          <p:cNvCxnSpPr>
            <a:stCxn id="10" idx="3"/>
          </p:cNvCxnSpPr>
          <p:nvPr/>
        </p:nvCxnSpPr>
        <p:spPr>
          <a:xfrm>
            <a:off x="5090068" y="1734502"/>
            <a:ext cx="667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4" idx="3"/>
          </p:cNvCxnSpPr>
          <p:nvPr/>
        </p:nvCxnSpPr>
        <p:spPr>
          <a:xfrm flipV="1">
            <a:off x="5056020" y="3647249"/>
            <a:ext cx="701224" cy="5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90068" y="5380471"/>
            <a:ext cx="667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32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4" grpId="0" animBg="1"/>
      <p:bldP spid="17" grpId="0" animBg="1"/>
      <p:bldP spid="19" grpId="0"/>
      <p:bldP spid="20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321</TotalTime>
  <Words>388</Words>
  <Application>Microsoft Office PowerPoint</Application>
  <PresentationFormat>Widescreen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Algerian</vt:lpstr>
      <vt:lpstr>Book Antiqua</vt:lpstr>
      <vt:lpstr>Century Gothic</vt:lpstr>
      <vt:lpstr>Wingdings</vt:lpstr>
      <vt:lpstr>Wingdings 3</vt:lpstr>
      <vt:lpstr>Ion</vt:lpstr>
      <vt:lpstr>PowerPoint Presentation</vt:lpstr>
      <vt:lpstr>CONTENT</vt:lpstr>
      <vt:lpstr>A growth strategy is a plan of action designed to achieve growth in sales, revenue, market share, or profitability.   It involves identifying opportunities, allocating resources,  And implementing initiatives to drive growth.</vt:lpstr>
      <vt:lpstr>PowerPoint Presentation</vt:lpstr>
      <vt:lpstr>Types of Growth Strategies</vt:lpstr>
      <vt:lpstr>Organic Growth: Expanding Internally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Strategies: Fuelling Your Business Expansion</dc:title>
  <dc:creator>Mr Rehan</dc:creator>
  <cp:lastModifiedBy>PRITI SHARMA</cp:lastModifiedBy>
  <cp:revision>18</cp:revision>
  <dcterms:created xsi:type="dcterms:W3CDTF">2024-12-16T08:54:11Z</dcterms:created>
  <dcterms:modified xsi:type="dcterms:W3CDTF">2024-12-16T14:51:39Z</dcterms:modified>
</cp:coreProperties>
</file>